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35" r:id="rId5"/>
    <p:sldId id="336" r:id="rId6"/>
    <p:sldId id="337" r:id="rId7"/>
    <p:sldId id="338" r:id="rId8"/>
    <p:sldId id="340" r:id="rId9"/>
    <p:sldId id="339" r:id="rId10"/>
    <p:sldId id="341" r:id="rId11"/>
    <p:sldId id="342" r:id="rId12"/>
    <p:sldId id="344" r:id="rId13"/>
    <p:sldId id="343" r:id="rId14"/>
    <p:sldId id="345" r:id="rId15"/>
    <p:sldId id="346" r:id="rId16"/>
    <p:sldId id="347" r:id="rId17"/>
    <p:sldId id="348" r:id="rId18"/>
    <p:sldId id="349" r:id="rId19"/>
    <p:sldId id="350" r:id="rId20"/>
    <p:sldId id="351" r:id="rId21"/>
    <p:sldId id="352" r:id="rId22"/>
    <p:sldId id="35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394" autoAdjust="0"/>
  </p:normalViewPr>
  <p:slideViewPr>
    <p:cSldViewPr snapToGrid="0">
      <p:cViewPr varScale="1">
        <p:scale>
          <a:sx n="70" d="100"/>
          <a:sy n="70" d="100"/>
        </p:scale>
        <p:origin x="525" y="4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11/10/2024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13493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92483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505788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codd.cs.gsu.edu/~ykarim1/jeopardywebapp-main/mainpage.php"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973807" y="250437"/>
            <a:ext cx="6218193" cy="3056343"/>
          </a:xfrm>
        </p:spPr>
        <p:txBody>
          <a:bodyPr/>
          <a:lstStyle/>
          <a:p>
            <a:r>
              <a:rPr lang="en-US" i="1" u="sng" dirty="0" err="1">
                <a:highlight>
                  <a:srgbClr val="00FFFF"/>
                </a:highlight>
              </a:rPr>
              <a:t>JeoPARDY</a:t>
            </a:r>
            <a:r>
              <a:rPr lang="en-US" i="1" u="sng" dirty="0">
                <a:highlight>
                  <a:srgbClr val="00FFFF"/>
                </a:highlight>
              </a:rPr>
              <a:t>! Project</a:t>
            </a:r>
          </a:p>
        </p:txBody>
      </p:sp>
      <p:sp>
        <p:nvSpPr>
          <p:cNvPr id="2" name="Title 2">
            <a:extLst>
              <a:ext uri="{FF2B5EF4-FFF2-40B4-BE49-F238E27FC236}">
                <a16:creationId xmlns:a16="http://schemas.microsoft.com/office/drawing/2014/main" id="{7F2B34E8-88D3-2D0B-CE09-76CE7B8F7AE7}"/>
              </a:ext>
            </a:extLst>
          </p:cNvPr>
          <p:cNvSpPr txBox="1">
            <a:spLocks/>
          </p:cNvSpPr>
          <p:nvPr/>
        </p:nvSpPr>
        <p:spPr>
          <a:xfrm>
            <a:off x="6498609" y="3647363"/>
            <a:ext cx="6218193" cy="30563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3000" dirty="0"/>
              <a:t>By: </a:t>
            </a:r>
          </a:p>
          <a:p>
            <a:pPr algn="ctr"/>
            <a:r>
              <a:rPr lang="en-US" sz="3000" dirty="0" err="1"/>
              <a:t>Yarithe</a:t>
            </a:r>
            <a:r>
              <a:rPr lang="en-US" sz="3000" dirty="0"/>
              <a:t> Karim</a:t>
            </a:r>
          </a:p>
          <a:p>
            <a:pPr algn="ctr"/>
            <a:r>
              <a:rPr lang="en-US" sz="3000" dirty="0"/>
              <a:t> (Rumon)</a:t>
            </a:r>
          </a:p>
          <a:p>
            <a:pPr algn="ctr"/>
            <a:r>
              <a:rPr lang="en-US" sz="3000" dirty="0" err="1"/>
              <a:t>Sagnik</a:t>
            </a:r>
            <a:r>
              <a:rPr lang="en-US" sz="3000" dirty="0"/>
              <a:t> Chakrabarti </a:t>
            </a:r>
          </a:p>
          <a:p>
            <a:pPr algn="ctr"/>
            <a:r>
              <a:rPr lang="en-US" sz="3000" dirty="0"/>
              <a:t>(NIK)</a:t>
            </a:r>
          </a:p>
          <a:p>
            <a:pPr algn="ctr"/>
            <a:endParaRPr lang="en-US" sz="3000" dirty="0"/>
          </a:p>
          <a:p>
            <a:pPr algn="ctr"/>
            <a:endParaRPr lang="en-US" sz="3000"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DAD5-787C-225A-66C1-BF669836023B}"/>
              </a:ext>
            </a:extLst>
          </p:cNvPr>
          <p:cNvSpPr>
            <a:spLocks noGrp="1"/>
          </p:cNvSpPr>
          <p:nvPr>
            <p:ph type="title"/>
          </p:nvPr>
        </p:nvSpPr>
        <p:spPr>
          <a:xfrm>
            <a:off x="159657" y="-615774"/>
            <a:ext cx="5217887" cy="1385534"/>
          </a:xfrm>
        </p:spPr>
        <p:txBody>
          <a:bodyPr/>
          <a:lstStyle/>
          <a:p>
            <a:pPr algn="ctr"/>
            <a:r>
              <a:rPr lang="en-US" dirty="0"/>
              <a:t>MAINPAGE.PHP</a:t>
            </a:r>
          </a:p>
        </p:txBody>
      </p:sp>
      <p:pic>
        <p:nvPicPr>
          <p:cNvPr id="5" name="Picture Placeholder 4">
            <a:extLst>
              <a:ext uri="{FF2B5EF4-FFF2-40B4-BE49-F238E27FC236}">
                <a16:creationId xmlns:a16="http://schemas.microsoft.com/office/drawing/2014/main" id="{E3DF1694-D382-546C-5320-45966FCAFCEC}"/>
              </a:ext>
            </a:extLst>
          </p:cNvPr>
          <p:cNvPicPr>
            <a:picLocks noGrp="1" noChangeAspect="1"/>
          </p:cNvPicPr>
          <p:nvPr>
            <p:ph type="pic" sz="quarter" idx="10"/>
          </p:nvPr>
        </p:nvPicPr>
        <p:blipFill>
          <a:blip r:embed="rId2"/>
          <a:srcRect l="722" t="852" r="33133" b="-852"/>
          <a:stretch/>
        </p:blipFill>
        <p:spPr>
          <a:xfrm>
            <a:off x="5377544" y="76993"/>
            <a:ext cx="6814456" cy="6530690"/>
          </a:xfrm>
        </p:spPr>
      </p:pic>
      <p:sp>
        <p:nvSpPr>
          <p:cNvPr id="6" name="TextBox 5">
            <a:extLst>
              <a:ext uri="{FF2B5EF4-FFF2-40B4-BE49-F238E27FC236}">
                <a16:creationId xmlns:a16="http://schemas.microsoft.com/office/drawing/2014/main" id="{17DE7D85-DB00-7EAF-7363-31457A048546}"/>
              </a:ext>
            </a:extLst>
          </p:cNvPr>
          <p:cNvSpPr txBox="1"/>
          <p:nvPr/>
        </p:nvSpPr>
        <p:spPr>
          <a:xfrm>
            <a:off x="464457" y="769760"/>
            <a:ext cx="4709886" cy="6032421"/>
          </a:xfrm>
          <a:prstGeom prst="rect">
            <a:avLst/>
          </a:prstGeom>
          <a:noFill/>
        </p:spPr>
        <p:txBody>
          <a:bodyPr wrap="square" rtlCol="0">
            <a:spAutoFit/>
          </a:bodyPr>
          <a:lstStyle/>
          <a:p>
            <a:pPr marL="285750" indent="-285750">
              <a:buFont typeface="Arial" panose="020B0604020202020204" pitchFamily="34" charset="0"/>
              <a:buChar char="•"/>
            </a:pPr>
            <a:r>
              <a:rPr lang="en-US" sz="2500" dirty="0"/>
              <a:t>HTML code that runs a webpage for the home screen</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Contains references to two PHP forms: login and signup which are used to help the user make and maintain an account to keep track of their high score.</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Has labels and buttons to make the experience simple for the user. </a:t>
            </a:r>
          </a:p>
          <a:p>
            <a:endParaRPr lang="en-US" dirty="0"/>
          </a:p>
          <a:p>
            <a:r>
              <a:rPr lang="en-US" dirty="0"/>
              <a:t> </a:t>
            </a:r>
          </a:p>
        </p:txBody>
      </p:sp>
    </p:spTree>
    <p:extLst>
      <p:ext uri="{BB962C8B-B14F-4D97-AF65-F5344CB8AC3E}">
        <p14:creationId xmlns:p14="http://schemas.microsoft.com/office/powerpoint/2010/main" val="293641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DDF3-D02E-D3E1-2ED7-7E2DE2A079F5}"/>
              </a:ext>
            </a:extLst>
          </p:cNvPr>
          <p:cNvSpPr>
            <a:spLocks noGrp="1"/>
          </p:cNvSpPr>
          <p:nvPr>
            <p:ph type="title"/>
          </p:nvPr>
        </p:nvSpPr>
        <p:spPr>
          <a:xfrm>
            <a:off x="2117213" y="5441406"/>
            <a:ext cx="2403988" cy="800608"/>
          </a:xfrm>
        </p:spPr>
        <p:txBody>
          <a:bodyPr>
            <a:normAutofit/>
          </a:bodyPr>
          <a:lstStyle/>
          <a:p>
            <a:r>
              <a:rPr lang="en-US" sz="3000" dirty="0" err="1"/>
              <a:t>Login.php</a:t>
            </a:r>
            <a:endParaRPr lang="en-US" sz="3000" dirty="0"/>
          </a:p>
        </p:txBody>
      </p:sp>
      <p:pic>
        <p:nvPicPr>
          <p:cNvPr id="6" name="Picture 5">
            <a:extLst>
              <a:ext uri="{FF2B5EF4-FFF2-40B4-BE49-F238E27FC236}">
                <a16:creationId xmlns:a16="http://schemas.microsoft.com/office/drawing/2014/main" id="{73713504-A885-E400-FF72-F96F51CD3C4D}"/>
              </a:ext>
            </a:extLst>
          </p:cNvPr>
          <p:cNvPicPr>
            <a:picLocks noChangeAspect="1"/>
          </p:cNvPicPr>
          <p:nvPr/>
        </p:nvPicPr>
        <p:blipFill>
          <a:blip r:embed="rId2"/>
          <a:stretch>
            <a:fillRect/>
          </a:stretch>
        </p:blipFill>
        <p:spPr>
          <a:xfrm>
            <a:off x="1234651" y="1277257"/>
            <a:ext cx="4169112" cy="4303486"/>
          </a:xfrm>
          <a:prstGeom prst="rect">
            <a:avLst/>
          </a:prstGeom>
        </p:spPr>
      </p:pic>
      <p:pic>
        <p:nvPicPr>
          <p:cNvPr id="8" name="Picture 7">
            <a:extLst>
              <a:ext uri="{FF2B5EF4-FFF2-40B4-BE49-F238E27FC236}">
                <a16:creationId xmlns:a16="http://schemas.microsoft.com/office/drawing/2014/main" id="{35CCAE2E-362F-3BF1-6E7C-D613B3FAC882}"/>
              </a:ext>
            </a:extLst>
          </p:cNvPr>
          <p:cNvPicPr>
            <a:picLocks noChangeAspect="1"/>
          </p:cNvPicPr>
          <p:nvPr/>
        </p:nvPicPr>
        <p:blipFill>
          <a:blip r:embed="rId3"/>
          <a:stretch>
            <a:fillRect/>
          </a:stretch>
        </p:blipFill>
        <p:spPr>
          <a:xfrm>
            <a:off x="6096000" y="1277257"/>
            <a:ext cx="5718187" cy="4303486"/>
          </a:xfrm>
          <a:prstGeom prst="rect">
            <a:avLst/>
          </a:prstGeom>
        </p:spPr>
      </p:pic>
      <p:sp>
        <p:nvSpPr>
          <p:cNvPr id="9" name="Title 1">
            <a:extLst>
              <a:ext uri="{FF2B5EF4-FFF2-40B4-BE49-F238E27FC236}">
                <a16:creationId xmlns:a16="http://schemas.microsoft.com/office/drawing/2014/main" id="{8F8B582C-E38B-0982-3B70-94CC8D2665BA}"/>
              </a:ext>
            </a:extLst>
          </p:cNvPr>
          <p:cNvSpPr txBox="1">
            <a:spLocks/>
          </p:cNvSpPr>
          <p:nvPr/>
        </p:nvSpPr>
        <p:spPr>
          <a:xfrm>
            <a:off x="7636984" y="203200"/>
            <a:ext cx="2636217" cy="8006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3000" dirty="0" err="1"/>
              <a:t>signup.php</a:t>
            </a:r>
            <a:endParaRPr lang="en-US" sz="3000" dirty="0"/>
          </a:p>
        </p:txBody>
      </p:sp>
    </p:spTree>
    <p:extLst>
      <p:ext uri="{BB962C8B-B14F-4D97-AF65-F5344CB8AC3E}">
        <p14:creationId xmlns:p14="http://schemas.microsoft.com/office/powerpoint/2010/main" val="2117290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81EA-9C8E-55F6-2769-870C25400685}"/>
              </a:ext>
            </a:extLst>
          </p:cNvPr>
          <p:cNvSpPr>
            <a:spLocks noGrp="1"/>
          </p:cNvSpPr>
          <p:nvPr>
            <p:ph type="title"/>
          </p:nvPr>
        </p:nvSpPr>
        <p:spPr/>
        <p:txBody>
          <a:bodyPr/>
          <a:lstStyle/>
          <a:p>
            <a:pPr algn="ctr"/>
            <a:r>
              <a:rPr lang="en-US" dirty="0"/>
              <a:t>Account system </a:t>
            </a:r>
            <a:r>
              <a:rPr lang="en-US" dirty="0" err="1"/>
              <a:t>php</a:t>
            </a:r>
            <a:endParaRPr lang="en-US" dirty="0"/>
          </a:p>
        </p:txBody>
      </p:sp>
      <p:sp>
        <p:nvSpPr>
          <p:cNvPr id="3" name="Content Placeholder 2">
            <a:extLst>
              <a:ext uri="{FF2B5EF4-FFF2-40B4-BE49-F238E27FC236}">
                <a16:creationId xmlns:a16="http://schemas.microsoft.com/office/drawing/2014/main" id="{DC4141B9-7E4F-2E41-612F-13106CD4EBE8}"/>
              </a:ext>
            </a:extLst>
          </p:cNvPr>
          <p:cNvSpPr>
            <a:spLocks noGrp="1"/>
          </p:cNvSpPr>
          <p:nvPr>
            <p:ph sz="quarter" idx="13"/>
          </p:nvPr>
        </p:nvSpPr>
        <p:spPr>
          <a:xfrm>
            <a:off x="893763" y="2073274"/>
            <a:ext cx="4887594" cy="4712207"/>
          </a:xfrm>
        </p:spPr>
        <p:txBody>
          <a:bodyPr>
            <a:normAutofit/>
          </a:bodyPr>
          <a:lstStyle/>
          <a:p>
            <a:pPr algn="ctr"/>
            <a:r>
              <a:rPr lang="en-US" b="1" u="sng" dirty="0"/>
              <a:t>LOGIN.PHP</a:t>
            </a:r>
          </a:p>
          <a:p>
            <a:pPr marL="457200" indent="-457200">
              <a:buFont typeface="+mj-lt"/>
              <a:buAutoNum type="arabicPeriod"/>
            </a:pPr>
            <a:r>
              <a:rPr lang="en-US" b="1" dirty="0"/>
              <a:t>The login form uses users.txt to check if the user has signed up</a:t>
            </a:r>
          </a:p>
          <a:p>
            <a:pPr marL="685800" lvl="1" indent="-457200"/>
            <a:r>
              <a:rPr lang="en-US" b="1" dirty="0"/>
              <a:t>If they have, it will redirect the user to a page with their name and stored points. This page has a leaderboard containing all of the names in users.txt</a:t>
            </a:r>
          </a:p>
          <a:p>
            <a:pPr marL="685800" lvl="1" indent="-457200"/>
            <a:r>
              <a:rPr lang="en-US" b="1" dirty="0"/>
              <a:t>If they haven’t, it will display a login error page </a:t>
            </a:r>
          </a:p>
        </p:txBody>
      </p:sp>
      <p:sp>
        <p:nvSpPr>
          <p:cNvPr id="4" name="Content Placeholder 3">
            <a:extLst>
              <a:ext uri="{FF2B5EF4-FFF2-40B4-BE49-F238E27FC236}">
                <a16:creationId xmlns:a16="http://schemas.microsoft.com/office/drawing/2014/main" id="{AF5BFB11-9AA5-27DD-C96C-60F761B6AEBF}"/>
              </a:ext>
            </a:extLst>
          </p:cNvPr>
          <p:cNvSpPr>
            <a:spLocks noGrp="1"/>
          </p:cNvSpPr>
          <p:nvPr>
            <p:ph sz="quarter" idx="14"/>
          </p:nvPr>
        </p:nvSpPr>
        <p:spPr>
          <a:xfrm>
            <a:off x="6410644" y="2073275"/>
            <a:ext cx="4887594" cy="4538472"/>
          </a:xfrm>
        </p:spPr>
        <p:txBody>
          <a:bodyPr>
            <a:normAutofit/>
          </a:bodyPr>
          <a:lstStyle/>
          <a:p>
            <a:pPr algn="ctr"/>
            <a:r>
              <a:rPr lang="en-US" b="1" u="sng" dirty="0"/>
              <a:t>SIGNUP.PHP</a:t>
            </a:r>
          </a:p>
          <a:p>
            <a:pPr marL="457200" indent="-457200">
              <a:buFont typeface="+mj-lt"/>
              <a:buAutoNum type="arabicPeriod"/>
            </a:pPr>
            <a:r>
              <a:rPr lang="en-US" b="1" dirty="0"/>
              <a:t>The signup form uses users.txt to check if the user has already signed up</a:t>
            </a:r>
          </a:p>
          <a:p>
            <a:pPr marL="685800" lvl="1" indent="-457200"/>
            <a:r>
              <a:rPr lang="en-US" b="1" dirty="0"/>
              <a:t>If they have, it will let them know and direct them back to the homepage.</a:t>
            </a:r>
          </a:p>
          <a:p>
            <a:pPr marL="685800" lvl="1" indent="-457200"/>
            <a:r>
              <a:rPr lang="en-US" b="1" dirty="0"/>
              <a:t>If they haven’t, it will display a welcome message and add their name to the file. </a:t>
            </a:r>
            <a:endParaRPr lang="en-US" dirty="0"/>
          </a:p>
        </p:txBody>
      </p:sp>
      <p:sp>
        <p:nvSpPr>
          <p:cNvPr id="5" name="Slide Number Placeholder 4">
            <a:extLst>
              <a:ext uri="{FF2B5EF4-FFF2-40B4-BE49-F238E27FC236}">
                <a16:creationId xmlns:a16="http://schemas.microsoft.com/office/drawing/2014/main" id="{00CA219D-24A5-7DCB-8F2E-F69A81A6FBB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a:extLst>
              <a:ext uri="{FF2B5EF4-FFF2-40B4-BE49-F238E27FC236}">
                <a16:creationId xmlns:a16="http://schemas.microsoft.com/office/drawing/2014/main" id="{18D00EDD-CC0C-3D50-F5BE-A5C1CE6ED633}"/>
              </a:ext>
            </a:extLst>
          </p:cNvPr>
          <p:cNvPicPr>
            <a:picLocks noChangeAspect="1"/>
          </p:cNvPicPr>
          <p:nvPr/>
        </p:nvPicPr>
        <p:blipFill>
          <a:blip r:embed="rId3"/>
          <a:stretch>
            <a:fillRect/>
          </a:stretch>
        </p:blipFill>
        <p:spPr>
          <a:xfrm rot="20277812">
            <a:off x="182074" y="431831"/>
            <a:ext cx="2905106" cy="1536208"/>
          </a:xfrm>
          <a:prstGeom prst="rect">
            <a:avLst/>
          </a:prstGeom>
        </p:spPr>
      </p:pic>
      <p:pic>
        <p:nvPicPr>
          <p:cNvPr id="9" name="Picture 8">
            <a:extLst>
              <a:ext uri="{FF2B5EF4-FFF2-40B4-BE49-F238E27FC236}">
                <a16:creationId xmlns:a16="http://schemas.microsoft.com/office/drawing/2014/main" id="{5D6931FE-A7B1-FDB9-0490-0F83B1FF2A45}"/>
              </a:ext>
            </a:extLst>
          </p:cNvPr>
          <p:cNvPicPr>
            <a:picLocks noChangeAspect="1"/>
          </p:cNvPicPr>
          <p:nvPr/>
        </p:nvPicPr>
        <p:blipFill>
          <a:blip r:embed="rId4"/>
          <a:stretch>
            <a:fillRect/>
          </a:stretch>
        </p:blipFill>
        <p:spPr>
          <a:xfrm rot="1892918">
            <a:off x="9257255" y="556443"/>
            <a:ext cx="2796952" cy="1599708"/>
          </a:xfrm>
          <a:prstGeom prst="rect">
            <a:avLst/>
          </a:prstGeom>
        </p:spPr>
      </p:pic>
    </p:spTree>
    <p:extLst>
      <p:ext uri="{BB962C8B-B14F-4D97-AF65-F5344CB8AC3E}">
        <p14:creationId xmlns:p14="http://schemas.microsoft.com/office/powerpoint/2010/main" val="150366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681CADA-EE93-695A-815A-DB8F0EE1A10C}"/>
              </a:ext>
            </a:extLst>
          </p:cNvPr>
          <p:cNvPicPr>
            <a:picLocks noGrp="1" noChangeAspect="1"/>
          </p:cNvPicPr>
          <p:nvPr>
            <p:ph sz="quarter" idx="13"/>
          </p:nvPr>
        </p:nvPicPr>
        <p:blipFill>
          <a:blip r:embed="rId2"/>
          <a:stretch>
            <a:fillRect/>
          </a:stretch>
        </p:blipFill>
        <p:spPr>
          <a:xfrm>
            <a:off x="344487" y="383558"/>
            <a:ext cx="6033023" cy="3812142"/>
          </a:xfrm>
        </p:spPr>
      </p:pic>
      <p:pic>
        <p:nvPicPr>
          <p:cNvPr id="9" name="Content Placeholder 8">
            <a:extLst>
              <a:ext uri="{FF2B5EF4-FFF2-40B4-BE49-F238E27FC236}">
                <a16:creationId xmlns:a16="http://schemas.microsoft.com/office/drawing/2014/main" id="{ABDD8032-FA0B-F10C-BBFE-DBE6964FE91F}"/>
              </a:ext>
            </a:extLst>
          </p:cNvPr>
          <p:cNvPicPr>
            <a:picLocks noGrp="1" noChangeAspect="1"/>
          </p:cNvPicPr>
          <p:nvPr>
            <p:ph sz="quarter" idx="14"/>
          </p:nvPr>
        </p:nvPicPr>
        <p:blipFill>
          <a:blip r:embed="rId3"/>
          <a:stretch>
            <a:fillRect/>
          </a:stretch>
        </p:blipFill>
        <p:spPr>
          <a:xfrm>
            <a:off x="6959600" y="846278"/>
            <a:ext cx="4887913" cy="2886702"/>
          </a:xfrm>
        </p:spPr>
      </p:pic>
      <p:sp>
        <p:nvSpPr>
          <p:cNvPr id="5" name="Slide Number Placeholder 4">
            <a:extLst>
              <a:ext uri="{FF2B5EF4-FFF2-40B4-BE49-F238E27FC236}">
                <a16:creationId xmlns:a16="http://schemas.microsoft.com/office/drawing/2014/main" id="{E818A915-E96D-EE8D-83D5-F287E9A9B50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10" name="TextBox 9">
            <a:extLst>
              <a:ext uri="{FF2B5EF4-FFF2-40B4-BE49-F238E27FC236}">
                <a16:creationId xmlns:a16="http://schemas.microsoft.com/office/drawing/2014/main" id="{63218610-EA9E-57A6-2A0D-A588C6C439F7}"/>
              </a:ext>
            </a:extLst>
          </p:cNvPr>
          <p:cNvSpPr txBox="1"/>
          <p:nvPr/>
        </p:nvSpPr>
        <p:spPr>
          <a:xfrm>
            <a:off x="1787367" y="4742520"/>
            <a:ext cx="9180285" cy="1246495"/>
          </a:xfrm>
          <a:prstGeom prst="rect">
            <a:avLst/>
          </a:prstGeom>
          <a:noFill/>
        </p:spPr>
        <p:txBody>
          <a:bodyPr wrap="square" rtlCol="0">
            <a:spAutoFit/>
          </a:bodyPr>
          <a:lstStyle/>
          <a:p>
            <a:pPr algn="ctr"/>
            <a:r>
              <a:rPr lang="en-US" sz="2500" dirty="0"/>
              <a:t>The code for these pages is extensive, so we’re going to choose a few key coding segments that I think are important to understanding the overall flow of the project.</a:t>
            </a:r>
          </a:p>
        </p:txBody>
      </p:sp>
      <p:pic>
        <p:nvPicPr>
          <p:cNvPr id="12" name="Picture 11">
            <a:extLst>
              <a:ext uri="{FF2B5EF4-FFF2-40B4-BE49-F238E27FC236}">
                <a16:creationId xmlns:a16="http://schemas.microsoft.com/office/drawing/2014/main" id="{69FFF6C5-442C-35CE-F066-391FBA0BE654}"/>
              </a:ext>
            </a:extLst>
          </p:cNvPr>
          <p:cNvPicPr>
            <a:picLocks noChangeAspect="1"/>
          </p:cNvPicPr>
          <p:nvPr/>
        </p:nvPicPr>
        <p:blipFill>
          <a:blip r:embed="rId4"/>
          <a:stretch>
            <a:fillRect/>
          </a:stretch>
        </p:blipFill>
        <p:spPr>
          <a:xfrm>
            <a:off x="5947333" y="215911"/>
            <a:ext cx="2024534" cy="1626537"/>
          </a:xfrm>
          <a:prstGeom prst="rect">
            <a:avLst/>
          </a:prstGeom>
        </p:spPr>
      </p:pic>
      <p:pic>
        <p:nvPicPr>
          <p:cNvPr id="14" name="Picture 13">
            <a:extLst>
              <a:ext uri="{FF2B5EF4-FFF2-40B4-BE49-F238E27FC236}">
                <a16:creationId xmlns:a16="http://schemas.microsoft.com/office/drawing/2014/main" id="{38A0C6ED-D36C-794F-388E-AA07690E28CC}"/>
              </a:ext>
            </a:extLst>
          </p:cNvPr>
          <p:cNvPicPr>
            <a:picLocks noChangeAspect="1"/>
          </p:cNvPicPr>
          <p:nvPr/>
        </p:nvPicPr>
        <p:blipFill>
          <a:blip r:embed="rId5"/>
          <a:stretch>
            <a:fillRect/>
          </a:stretch>
        </p:blipFill>
        <p:spPr>
          <a:xfrm>
            <a:off x="5947333" y="2268753"/>
            <a:ext cx="1855134" cy="1737637"/>
          </a:xfrm>
          <a:prstGeom prst="rect">
            <a:avLst/>
          </a:prstGeom>
        </p:spPr>
      </p:pic>
      <p:pic>
        <p:nvPicPr>
          <p:cNvPr id="16" name="Picture 15">
            <a:extLst>
              <a:ext uri="{FF2B5EF4-FFF2-40B4-BE49-F238E27FC236}">
                <a16:creationId xmlns:a16="http://schemas.microsoft.com/office/drawing/2014/main" id="{38959C7E-98CE-6E92-C5E6-FF88B7204AB4}"/>
              </a:ext>
            </a:extLst>
          </p:cNvPr>
          <p:cNvPicPr>
            <a:picLocks noChangeAspect="1"/>
          </p:cNvPicPr>
          <p:nvPr/>
        </p:nvPicPr>
        <p:blipFill>
          <a:blip r:embed="rId6"/>
          <a:stretch>
            <a:fillRect/>
          </a:stretch>
        </p:blipFill>
        <p:spPr>
          <a:xfrm rot="20346537">
            <a:off x="182632" y="3560417"/>
            <a:ext cx="2426201" cy="1471606"/>
          </a:xfrm>
          <a:prstGeom prst="rect">
            <a:avLst/>
          </a:prstGeom>
        </p:spPr>
      </p:pic>
      <p:pic>
        <p:nvPicPr>
          <p:cNvPr id="18" name="Picture 17">
            <a:extLst>
              <a:ext uri="{FF2B5EF4-FFF2-40B4-BE49-F238E27FC236}">
                <a16:creationId xmlns:a16="http://schemas.microsoft.com/office/drawing/2014/main" id="{9E1E3EE8-C01C-01D6-B212-5DCE9630FFAD}"/>
              </a:ext>
            </a:extLst>
          </p:cNvPr>
          <p:cNvPicPr>
            <a:picLocks noChangeAspect="1"/>
          </p:cNvPicPr>
          <p:nvPr/>
        </p:nvPicPr>
        <p:blipFill>
          <a:blip r:embed="rId7"/>
          <a:stretch>
            <a:fillRect/>
          </a:stretch>
        </p:blipFill>
        <p:spPr>
          <a:xfrm rot="1502480">
            <a:off x="9183464" y="3535948"/>
            <a:ext cx="2859789" cy="1337932"/>
          </a:xfrm>
          <a:prstGeom prst="rect">
            <a:avLst/>
          </a:prstGeom>
        </p:spPr>
      </p:pic>
    </p:spTree>
    <p:extLst>
      <p:ext uri="{BB962C8B-B14F-4D97-AF65-F5344CB8AC3E}">
        <p14:creationId xmlns:p14="http://schemas.microsoft.com/office/powerpoint/2010/main" val="154601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043A-E56D-5C9E-59D2-0387FF85E6B1}"/>
              </a:ext>
            </a:extLst>
          </p:cNvPr>
          <p:cNvSpPr>
            <a:spLocks noGrp="1"/>
          </p:cNvSpPr>
          <p:nvPr>
            <p:ph type="title"/>
          </p:nvPr>
        </p:nvSpPr>
        <p:spPr>
          <a:xfrm>
            <a:off x="2259293" y="72571"/>
            <a:ext cx="1906306" cy="775934"/>
          </a:xfrm>
        </p:spPr>
        <p:txBody>
          <a:bodyPr/>
          <a:lstStyle/>
          <a:p>
            <a:r>
              <a:rPr lang="en-US" dirty="0"/>
              <a:t>Table</a:t>
            </a:r>
          </a:p>
        </p:txBody>
      </p:sp>
      <p:pic>
        <p:nvPicPr>
          <p:cNvPr id="5" name="Picture Placeholder 4">
            <a:extLst>
              <a:ext uri="{FF2B5EF4-FFF2-40B4-BE49-F238E27FC236}">
                <a16:creationId xmlns:a16="http://schemas.microsoft.com/office/drawing/2014/main" id="{0A6229AA-F9AC-22FB-3CC4-0EB8828F2D5E}"/>
              </a:ext>
            </a:extLst>
          </p:cNvPr>
          <p:cNvPicPr>
            <a:picLocks noGrp="1" noChangeAspect="1"/>
          </p:cNvPicPr>
          <p:nvPr>
            <p:ph type="pic" sz="quarter" idx="10"/>
          </p:nvPr>
        </p:nvPicPr>
        <p:blipFill>
          <a:blip r:embed="rId2"/>
          <a:srcRect l="4618" t="-138" r="15286" b="138"/>
          <a:stretch/>
        </p:blipFill>
        <p:spPr>
          <a:xfrm>
            <a:off x="6604001" y="-9144"/>
            <a:ext cx="5603494" cy="6602413"/>
          </a:xfrm>
        </p:spPr>
      </p:pic>
      <p:sp>
        <p:nvSpPr>
          <p:cNvPr id="6" name="TextBox 5">
            <a:extLst>
              <a:ext uri="{FF2B5EF4-FFF2-40B4-BE49-F238E27FC236}">
                <a16:creationId xmlns:a16="http://schemas.microsoft.com/office/drawing/2014/main" id="{5C71AB37-2C05-8B28-90B0-62A2D7412E03}"/>
              </a:ext>
            </a:extLst>
          </p:cNvPr>
          <p:cNvSpPr txBox="1"/>
          <p:nvPr/>
        </p:nvSpPr>
        <p:spPr>
          <a:xfrm>
            <a:off x="413657" y="1175657"/>
            <a:ext cx="5878286" cy="4832092"/>
          </a:xfrm>
          <a:prstGeom prst="rect">
            <a:avLst/>
          </a:prstGeom>
          <a:noFill/>
        </p:spPr>
        <p:txBody>
          <a:bodyPr wrap="square" rtlCol="0">
            <a:spAutoFit/>
          </a:bodyPr>
          <a:lstStyle/>
          <a:p>
            <a:r>
              <a:rPr lang="en-US" sz="2200" dirty="0"/>
              <a:t>The game table is made using HTML DIVS and a table. The code generates a board and questions each new session. </a:t>
            </a:r>
          </a:p>
          <a:p>
            <a:endParaRPr lang="en-US" sz="2200" dirty="0"/>
          </a:p>
          <a:p>
            <a:endParaRPr lang="en-US" sz="2200" dirty="0"/>
          </a:p>
          <a:p>
            <a:endParaRPr lang="en-US" sz="2200" dirty="0"/>
          </a:p>
          <a:p>
            <a:r>
              <a:rPr lang="en-US" sz="2200" dirty="0" err="1"/>
              <a:t>printQuestion</a:t>
            </a:r>
            <a:r>
              <a:rPr lang="en-US" sz="2200" dirty="0"/>
              <a:t>() is a PHP function that is used to link the board to each question. For example (“0,0”, 100) refers to 0 for the first category (CS) and 0 for the first question, 100 being how much the question is worth. The actual question page is a separate page of code, and the questions are written on a txt file based on the category. </a:t>
            </a:r>
          </a:p>
        </p:txBody>
      </p:sp>
    </p:spTree>
    <p:extLst>
      <p:ext uri="{BB962C8B-B14F-4D97-AF65-F5344CB8AC3E}">
        <p14:creationId xmlns:p14="http://schemas.microsoft.com/office/powerpoint/2010/main" val="25522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3C95C-50D6-C521-AE4C-16BA7606B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2BAAC-3341-14D6-128A-8D38B9008AD4}"/>
              </a:ext>
            </a:extLst>
          </p:cNvPr>
          <p:cNvSpPr>
            <a:spLocks noGrp="1"/>
          </p:cNvSpPr>
          <p:nvPr>
            <p:ph type="title"/>
          </p:nvPr>
        </p:nvSpPr>
        <p:spPr>
          <a:xfrm>
            <a:off x="5092047" y="44164"/>
            <a:ext cx="1906306" cy="775934"/>
          </a:xfrm>
        </p:spPr>
        <p:txBody>
          <a:bodyPr/>
          <a:lstStyle/>
          <a:p>
            <a:r>
              <a:rPr lang="en-US" dirty="0"/>
              <a:t>Table</a:t>
            </a:r>
          </a:p>
        </p:txBody>
      </p:sp>
      <p:sp>
        <p:nvSpPr>
          <p:cNvPr id="6" name="TextBox 5">
            <a:extLst>
              <a:ext uri="{FF2B5EF4-FFF2-40B4-BE49-F238E27FC236}">
                <a16:creationId xmlns:a16="http://schemas.microsoft.com/office/drawing/2014/main" id="{65036FF3-A98E-C589-B8C4-04B5C45CE7E4}"/>
              </a:ext>
            </a:extLst>
          </p:cNvPr>
          <p:cNvSpPr txBox="1"/>
          <p:nvPr/>
        </p:nvSpPr>
        <p:spPr>
          <a:xfrm>
            <a:off x="3278604" y="4047961"/>
            <a:ext cx="5878286" cy="2462213"/>
          </a:xfrm>
          <a:prstGeom prst="rect">
            <a:avLst/>
          </a:prstGeom>
          <a:noFill/>
        </p:spPr>
        <p:txBody>
          <a:bodyPr wrap="square" rtlCol="0">
            <a:spAutoFit/>
          </a:bodyPr>
          <a:lstStyle/>
          <a:p>
            <a:r>
              <a:rPr lang="en-US" sz="2200" dirty="0"/>
              <a:t>This function generates an HTML button for the question. It then parses the question ID in the format of (column, row) and explode splits the string into two parts. It checks if the question is available and displays the question. If it isn’t available, it does not display the button. </a:t>
            </a:r>
          </a:p>
        </p:txBody>
      </p:sp>
      <p:pic>
        <p:nvPicPr>
          <p:cNvPr id="8" name="Picture 7">
            <a:extLst>
              <a:ext uri="{FF2B5EF4-FFF2-40B4-BE49-F238E27FC236}">
                <a16:creationId xmlns:a16="http://schemas.microsoft.com/office/drawing/2014/main" id="{0A6B96C7-D544-BC7A-3352-7557AEC473A9}"/>
              </a:ext>
            </a:extLst>
          </p:cNvPr>
          <p:cNvPicPr>
            <a:picLocks noChangeAspect="1"/>
          </p:cNvPicPr>
          <p:nvPr/>
        </p:nvPicPr>
        <p:blipFill>
          <a:blip r:embed="rId2"/>
          <a:stretch>
            <a:fillRect/>
          </a:stretch>
        </p:blipFill>
        <p:spPr>
          <a:xfrm>
            <a:off x="0" y="923803"/>
            <a:ext cx="12192000" cy="3020453"/>
          </a:xfrm>
          <a:prstGeom prst="rect">
            <a:avLst/>
          </a:prstGeom>
        </p:spPr>
      </p:pic>
    </p:spTree>
    <p:extLst>
      <p:ext uri="{BB962C8B-B14F-4D97-AF65-F5344CB8AC3E}">
        <p14:creationId xmlns:p14="http://schemas.microsoft.com/office/powerpoint/2010/main" val="287678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1A91-37A4-6AC5-4A44-FF8FA91146E7}"/>
              </a:ext>
            </a:extLst>
          </p:cNvPr>
          <p:cNvSpPr>
            <a:spLocks noGrp="1"/>
          </p:cNvSpPr>
          <p:nvPr>
            <p:ph type="title"/>
          </p:nvPr>
        </p:nvSpPr>
        <p:spPr>
          <a:xfrm>
            <a:off x="1243569" y="89840"/>
            <a:ext cx="4040853" cy="1918174"/>
          </a:xfrm>
        </p:spPr>
        <p:txBody>
          <a:bodyPr>
            <a:normAutofit fontScale="90000"/>
          </a:bodyPr>
          <a:lstStyle/>
          <a:p>
            <a:pPr algn="ctr"/>
            <a:r>
              <a:rPr lang="en-US" dirty="0"/>
              <a:t>How does answering a question work?</a:t>
            </a:r>
          </a:p>
        </p:txBody>
      </p:sp>
      <p:sp>
        <p:nvSpPr>
          <p:cNvPr id="4" name="Text Placeholder 3">
            <a:extLst>
              <a:ext uri="{FF2B5EF4-FFF2-40B4-BE49-F238E27FC236}">
                <a16:creationId xmlns:a16="http://schemas.microsoft.com/office/drawing/2014/main" id="{1638EE79-CA47-6E76-B0E4-903435FA1E2A}"/>
              </a:ext>
            </a:extLst>
          </p:cNvPr>
          <p:cNvSpPr>
            <a:spLocks noGrp="1"/>
          </p:cNvSpPr>
          <p:nvPr>
            <p:ph type="body" sz="quarter" idx="11"/>
          </p:nvPr>
        </p:nvSpPr>
        <p:spPr>
          <a:xfrm>
            <a:off x="6122589" y="176002"/>
            <a:ext cx="5864225" cy="2362835"/>
          </a:xfrm>
        </p:spPr>
        <p:txBody>
          <a:bodyPr/>
          <a:lstStyle/>
          <a:p>
            <a:r>
              <a:rPr lang="en-US" dirty="0"/>
              <a:t>This function may look complicated but what it does is quite simple. </a:t>
            </a:r>
          </a:p>
        </p:txBody>
      </p:sp>
      <p:pic>
        <p:nvPicPr>
          <p:cNvPr id="2050" name="Picture 2" descr="Uploaded image">
            <a:extLst>
              <a:ext uri="{FF2B5EF4-FFF2-40B4-BE49-F238E27FC236}">
                <a16:creationId xmlns:a16="http://schemas.microsoft.com/office/drawing/2014/main" id="{8BC93E7F-F6ED-0D40-1A2F-7071BCB4CBF6}"/>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124" t="-2907" r="3369" b="-194"/>
          <a:stretch/>
        </p:blipFill>
        <p:spPr bwMode="auto">
          <a:xfrm>
            <a:off x="0" y="1799022"/>
            <a:ext cx="8419769" cy="4786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CC7C6A0C-0639-51B0-2A4D-9A2A822DA76C}"/>
              </a:ext>
            </a:extLst>
          </p:cNvPr>
          <p:cNvSpPr txBox="1">
            <a:spLocks/>
          </p:cNvSpPr>
          <p:nvPr/>
        </p:nvSpPr>
        <p:spPr>
          <a:xfrm>
            <a:off x="8419769" y="1595605"/>
            <a:ext cx="3675924" cy="460730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It checks if the user’s answer is correct</a:t>
            </a:r>
          </a:p>
          <a:p>
            <a:pPr marL="971550" lvl="1" indent="-514350">
              <a:buFont typeface="Arial" panose="020B0604020202020204" pitchFamily="34" charset="0"/>
              <a:buChar char="•"/>
            </a:pPr>
            <a:r>
              <a:rPr lang="en-US" dirty="0"/>
              <a:t>If it is, the user’s points are increased by the amount the question was worth.</a:t>
            </a:r>
          </a:p>
          <a:p>
            <a:pPr marL="971550" lvl="1" indent="-514350">
              <a:buFont typeface="Arial" panose="020B0604020202020204" pitchFamily="34" charset="0"/>
              <a:buChar char="•"/>
            </a:pPr>
            <a:r>
              <a:rPr lang="en-US" dirty="0"/>
              <a:t>If it isn’t, the user’s points are instead decreased.</a:t>
            </a:r>
          </a:p>
          <a:p>
            <a:pPr marL="514350" indent="-514350">
              <a:buFont typeface="+mj-lt"/>
              <a:buAutoNum type="arabicPeriod"/>
            </a:pPr>
            <a:r>
              <a:rPr lang="en-US" dirty="0"/>
              <a:t>After updating the user’s points, it marks the question as answered and switches to the next player</a:t>
            </a:r>
          </a:p>
        </p:txBody>
      </p:sp>
    </p:spTree>
    <p:extLst>
      <p:ext uri="{BB962C8B-B14F-4D97-AF65-F5344CB8AC3E}">
        <p14:creationId xmlns:p14="http://schemas.microsoft.com/office/powerpoint/2010/main" val="170459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FDA4-7E4A-0DC9-D54C-1578C3E6E815}"/>
              </a:ext>
            </a:extLst>
          </p:cNvPr>
          <p:cNvSpPr>
            <a:spLocks noGrp="1"/>
          </p:cNvSpPr>
          <p:nvPr>
            <p:ph type="title"/>
          </p:nvPr>
        </p:nvSpPr>
        <p:spPr>
          <a:xfrm>
            <a:off x="5843515" y="784747"/>
            <a:ext cx="5641897" cy="532262"/>
          </a:xfrm>
        </p:spPr>
        <p:txBody>
          <a:bodyPr>
            <a:normAutofit fontScale="90000"/>
          </a:bodyPr>
          <a:lstStyle/>
          <a:p>
            <a:pPr algn="ctr"/>
            <a:r>
              <a:rPr lang="en-US" dirty="0"/>
              <a:t>Leaderboard</a:t>
            </a:r>
            <a:br>
              <a:rPr lang="en-US" dirty="0"/>
            </a:br>
            <a:endParaRPr lang="en-US" dirty="0"/>
          </a:p>
        </p:txBody>
      </p:sp>
      <p:sp>
        <p:nvSpPr>
          <p:cNvPr id="3" name="Text Placeholder 2">
            <a:extLst>
              <a:ext uri="{FF2B5EF4-FFF2-40B4-BE49-F238E27FC236}">
                <a16:creationId xmlns:a16="http://schemas.microsoft.com/office/drawing/2014/main" id="{E70AA8C8-FFB3-78D2-2904-B5C4E58C8BB1}"/>
              </a:ext>
            </a:extLst>
          </p:cNvPr>
          <p:cNvSpPr>
            <a:spLocks noGrp="1"/>
          </p:cNvSpPr>
          <p:nvPr>
            <p:ph type="body" sz="quarter" idx="13"/>
          </p:nvPr>
        </p:nvSpPr>
        <p:spPr>
          <a:xfrm>
            <a:off x="5843515" y="908935"/>
            <a:ext cx="5580586" cy="7074480"/>
          </a:xfrm>
        </p:spPr>
        <p:txBody>
          <a:bodyPr>
            <a:normAutofit/>
          </a:bodyPr>
          <a:lstStyle/>
          <a:p>
            <a:pPr marL="457200" indent="-457200">
              <a:buFont typeface="Wingdings" panose="05000000000000000000" pitchFamily="2" charset="2"/>
              <a:buChar char="v"/>
            </a:pPr>
            <a:r>
              <a:rPr lang="en-US" sz="2600" dirty="0"/>
              <a:t>The $</a:t>
            </a:r>
            <a:r>
              <a:rPr lang="en-US" sz="2600" dirty="0" err="1"/>
              <a:t>lboard</a:t>
            </a:r>
            <a:r>
              <a:rPr lang="en-US" sz="2600" dirty="0"/>
              <a:t> variable reads from users.txt and populates an array with names as the keys and their points as values.</a:t>
            </a:r>
          </a:p>
          <a:p>
            <a:pPr marL="457200" indent="-457200">
              <a:buFont typeface="Wingdings" panose="05000000000000000000" pitchFamily="2" charset="2"/>
              <a:buChar char="v"/>
            </a:pPr>
            <a:r>
              <a:rPr lang="en-US" sz="2600" dirty="0"/>
              <a:t>It checks if the current user’s name matches one of the names in the file, and if it does, it stores the user’s points and updates the login flag.</a:t>
            </a:r>
          </a:p>
          <a:p>
            <a:pPr marL="457200" indent="-457200">
              <a:buFont typeface="Wingdings" panose="05000000000000000000" pitchFamily="2" charset="2"/>
              <a:buChar char="v"/>
            </a:pPr>
            <a:endParaRPr lang="en-US" sz="2600" dirty="0"/>
          </a:p>
          <a:p>
            <a:pPr marL="457200" indent="-457200">
              <a:buFont typeface="Wingdings" panose="05000000000000000000" pitchFamily="2" charset="2"/>
              <a:buChar char="v"/>
            </a:pPr>
            <a:r>
              <a:rPr lang="en-US" sz="2600" dirty="0"/>
              <a:t>The second script sorts the array in descending order and removes the header with </a:t>
            </a:r>
            <a:r>
              <a:rPr lang="en-US" sz="2600" dirty="0" err="1"/>
              <a:t>array_shift</a:t>
            </a:r>
            <a:r>
              <a:rPr lang="en-US" sz="2600" dirty="0"/>
              <a:t>(). </a:t>
            </a:r>
          </a:p>
          <a:p>
            <a:pPr marL="457200" indent="-457200">
              <a:buFont typeface="Wingdings" panose="05000000000000000000" pitchFamily="2" charset="2"/>
              <a:buChar char="v"/>
            </a:pPr>
            <a:r>
              <a:rPr lang="en-US" sz="2600" dirty="0"/>
              <a:t>It loops through the array, displaying each user’s rank, name, and points. </a:t>
            </a:r>
          </a:p>
        </p:txBody>
      </p:sp>
      <p:pic>
        <p:nvPicPr>
          <p:cNvPr id="5" name="Picture 4">
            <a:extLst>
              <a:ext uri="{FF2B5EF4-FFF2-40B4-BE49-F238E27FC236}">
                <a16:creationId xmlns:a16="http://schemas.microsoft.com/office/drawing/2014/main" id="{74B47179-5270-838F-2052-9C2491870A89}"/>
              </a:ext>
            </a:extLst>
          </p:cNvPr>
          <p:cNvPicPr>
            <a:picLocks noChangeAspect="1"/>
          </p:cNvPicPr>
          <p:nvPr/>
        </p:nvPicPr>
        <p:blipFill>
          <a:blip r:embed="rId2"/>
          <a:srcRect t="34203"/>
          <a:stretch/>
        </p:blipFill>
        <p:spPr>
          <a:xfrm>
            <a:off x="-1" y="3665551"/>
            <a:ext cx="5001677" cy="3192449"/>
          </a:xfrm>
          <a:prstGeom prst="rect">
            <a:avLst/>
          </a:prstGeom>
          <a:ln w="57150">
            <a:solidFill>
              <a:schemeClr val="accent2"/>
            </a:solidFill>
          </a:ln>
        </p:spPr>
      </p:pic>
      <p:pic>
        <p:nvPicPr>
          <p:cNvPr id="7" name="Picture 6">
            <a:extLst>
              <a:ext uri="{FF2B5EF4-FFF2-40B4-BE49-F238E27FC236}">
                <a16:creationId xmlns:a16="http://schemas.microsoft.com/office/drawing/2014/main" id="{EC878751-9182-4334-F35E-1D6707E4E4DA}"/>
              </a:ext>
            </a:extLst>
          </p:cNvPr>
          <p:cNvPicPr>
            <a:picLocks noChangeAspect="1"/>
          </p:cNvPicPr>
          <p:nvPr/>
        </p:nvPicPr>
        <p:blipFill>
          <a:blip r:embed="rId3"/>
          <a:srcRect b="5596"/>
          <a:stretch/>
        </p:blipFill>
        <p:spPr>
          <a:xfrm>
            <a:off x="0" y="0"/>
            <a:ext cx="4969565" cy="3665551"/>
          </a:xfrm>
          <a:prstGeom prst="rect">
            <a:avLst/>
          </a:prstGeom>
          <a:ln w="57150">
            <a:solidFill>
              <a:schemeClr val="accent2"/>
            </a:solidFill>
          </a:ln>
        </p:spPr>
      </p:pic>
      <p:cxnSp>
        <p:nvCxnSpPr>
          <p:cNvPr id="9" name="Straight Connector 8">
            <a:extLst>
              <a:ext uri="{FF2B5EF4-FFF2-40B4-BE49-F238E27FC236}">
                <a16:creationId xmlns:a16="http://schemas.microsoft.com/office/drawing/2014/main" id="{03914A03-5111-06F5-5B5F-08F8DA5A2E0A}"/>
              </a:ext>
            </a:extLst>
          </p:cNvPr>
          <p:cNvCxnSpPr/>
          <p:nvPr/>
        </p:nvCxnSpPr>
        <p:spPr>
          <a:xfrm>
            <a:off x="5916304" y="4026090"/>
            <a:ext cx="5261212"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0352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E6D9-AF90-D9D9-DBF3-4DE4A8951902}"/>
              </a:ext>
            </a:extLst>
          </p:cNvPr>
          <p:cNvSpPr>
            <a:spLocks noGrp="1"/>
          </p:cNvSpPr>
          <p:nvPr>
            <p:ph type="title"/>
          </p:nvPr>
        </p:nvSpPr>
        <p:spPr>
          <a:xfrm>
            <a:off x="5707038" y="70543"/>
            <a:ext cx="5641897" cy="1042949"/>
          </a:xfrm>
        </p:spPr>
        <p:txBody>
          <a:bodyPr>
            <a:normAutofit fontScale="90000"/>
          </a:bodyPr>
          <a:lstStyle/>
          <a:p>
            <a:pPr algn="ctr"/>
            <a:r>
              <a:rPr lang="en-US" dirty="0"/>
              <a:t>Features to be implemented later</a:t>
            </a:r>
          </a:p>
        </p:txBody>
      </p:sp>
      <p:sp>
        <p:nvSpPr>
          <p:cNvPr id="3" name="Text Placeholder 2">
            <a:extLst>
              <a:ext uri="{FF2B5EF4-FFF2-40B4-BE49-F238E27FC236}">
                <a16:creationId xmlns:a16="http://schemas.microsoft.com/office/drawing/2014/main" id="{2DAC5BEB-3BA1-34E8-326D-FFB41522AB42}"/>
              </a:ext>
            </a:extLst>
          </p:cNvPr>
          <p:cNvSpPr>
            <a:spLocks noGrp="1"/>
          </p:cNvSpPr>
          <p:nvPr>
            <p:ph type="body" sz="quarter" idx="13"/>
          </p:nvPr>
        </p:nvSpPr>
        <p:spPr>
          <a:xfrm>
            <a:off x="5986760" y="1812799"/>
            <a:ext cx="5580586" cy="5188502"/>
          </a:xfrm>
        </p:spPr>
        <p:txBody>
          <a:bodyPr>
            <a:normAutofit/>
          </a:bodyPr>
          <a:lstStyle/>
          <a:p>
            <a:pPr marL="457200" indent="-457200">
              <a:lnSpc>
                <a:spcPct val="100000"/>
              </a:lnSpc>
              <a:buFont typeface="Wingdings" panose="05000000000000000000" pitchFamily="2" charset="2"/>
              <a:buChar char="Ø"/>
            </a:pPr>
            <a:r>
              <a:rPr lang="en-US" dirty="0"/>
              <a:t> More users at once</a:t>
            </a:r>
          </a:p>
          <a:p>
            <a:pPr marL="457200" indent="-457200">
              <a:lnSpc>
                <a:spcPct val="100000"/>
              </a:lnSpc>
              <a:buFont typeface="Wingdings" panose="05000000000000000000" pitchFamily="2" charset="2"/>
              <a:buChar char="Ø"/>
            </a:pPr>
            <a:endParaRPr lang="en-US" dirty="0"/>
          </a:p>
          <a:p>
            <a:pPr marL="457200" indent="-457200">
              <a:lnSpc>
                <a:spcPct val="100000"/>
              </a:lnSpc>
              <a:buFont typeface="Wingdings" panose="05000000000000000000" pitchFamily="2" charset="2"/>
              <a:buChar char="Ø"/>
            </a:pPr>
            <a:r>
              <a:rPr lang="en-US" dirty="0"/>
              <a:t> Keep track of two logins at once</a:t>
            </a:r>
          </a:p>
          <a:p>
            <a:pPr marL="457200" indent="-457200">
              <a:lnSpc>
                <a:spcPct val="100000"/>
              </a:lnSpc>
              <a:buFont typeface="Wingdings" panose="05000000000000000000" pitchFamily="2" charset="2"/>
              <a:buChar char="Ø"/>
            </a:pPr>
            <a:endParaRPr lang="en-US" dirty="0"/>
          </a:p>
          <a:p>
            <a:pPr marL="457200" indent="-457200">
              <a:lnSpc>
                <a:spcPct val="100000"/>
              </a:lnSpc>
              <a:buFont typeface="Wingdings" panose="05000000000000000000" pitchFamily="2" charset="2"/>
              <a:buChar char="Ø"/>
            </a:pPr>
            <a:r>
              <a:rPr lang="en-US" dirty="0"/>
              <a:t> Double and Final Jeopardy</a:t>
            </a:r>
          </a:p>
          <a:p>
            <a:pPr marL="457200" indent="-457200">
              <a:lnSpc>
                <a:spcPct val="100000"/>
              </a:lnSpc>
              <a:buFont typeface="Wingdings" panose="05000000000000000000" pitchFamily="2" charset="2"/>
              <a:buChar char="Ø"/>
            </a:pPr>
            <a:endParaRPr lang="en-US" dirty="0"/>
          </a:p>
          <a:p>
            <a:pPr marL="457200" indent="-457200">
              <a:lnSpc>
                <a:spcPct val="100000"/>
              </a:lnSpc>
              <a:buFont typeface="Wingdings" panose="05000000000000000000" pitchFamily="2" charset="2"/>
              <a:buChar char="Ø"/>
            </a:pPr>
            <a:r>
              <a:rPr lang="en-US" dirty="0"/>
              <a:t>Question Stealing</a:t>
            </a:r>
          </a:p>
        </p:txBody>
      </p:sp>
    </p:spTree>
    <p:extLst>
      <p:ext uri="{BB962C8B-B14F-4D97-AF65-F5344CB8AC3E}">
        <p14:creationId xmlns:p14="http://schemas.microsoft.com/office/powerpoint/2010/main" val="3407213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2D2D-8422-66B9-1947-578909E1114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4059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3CBBB2-254C-9A84-EA0E-4CA14F6B35A4}"/>
              </a:ext>
            </a:extLst>
          </p:cNvPr>
          <p:cNvSpPr>
            <a:spLocks noGrp="1"/>
          </p:cNvSpPr>
          <p:nvPr>
            <p:ph type="body" sz="quarter" idx="13"/>
          </p:nvPr>
        </p:nvSpPr>
        <p:spPr>
          <a:xfrm>
            <a:off x="1707810" y="356748"/>
            <a:ext cx="8324089" cy="3493008"/>
          </a:xfrm>
        </p:spPr>
        <p:txBody>
          <a:bodyPr>
            <a:normAutofit/>
          </a:bodyPr>
          <a:lstStyle/>
          <a:p>
            <a:pPr marL="0" indent="0" algn="ctr">
              <a:buNone/>
            </a:pPr>
            <a:r>
              <a:rPr lang="en-US" sz="4000" b="1" u="sng" dirty="0"/>
              <a:t>PROBLEM</a:t>
            </a:r>
          </a:p>
        </p:txBody>
      </p:sp>
      <p:sp>
        <p:nvSpPr>
          <p:cNvPr id="4" name="Slide Number Placeholder 3">
            <a:extLst>
              <a:ext uri="{FF2B5EF4-FFF2-40B4-BE49-F238E27FC236}">
                <a16:creationId xmlns:a16="http://schemas.microsoft.com/office/drawing/2014/main" id="{106A863B-AF77-A8A1-D5B4-852592BF60C6}"/>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5" name="TextBox 4">
            <a:extLst>
              <a:ext uri="{FF2B5EF4-FFF2-40B4-BE49-F238E27FC236}">
                <a16:creationId xmlns:a16="http://schemas.microsoft.com/office/drawing/2014/main" id="{B4FFF66D-1C90-493A-2B35-8ACE4B542D2D}"/>
              </a:ext>
            </a:extLst>
          </p:cNvPr>
          <p:cNvSpPr txBox="1"/>
          <p:nvPr/>
        </p:nvSpPr>
        <p:spPr>
          <a:xfrm>
            <a:off x="2246376" y="1753737"/>
            <a:ext cx="7246961" cy="1785104"/>
          </a:xfrm>
          <a:prstGeom prst="rect">
            <a:avLst/>
          </a:prstGeom>
          <a:noFill/>
        </p:spPr>
        <p:txBody>
          <a:bodyPr wrap="square" rtlCol="0">
            <a:spAutoFit/>
          </a:bodyPr>
          <a:lstStyle/>
          <a:p>
            <a:pPr algn="ctr"/>
            <a:r>
              <a:rPr lang="en-US" sz="2200" dirty="0"/>
              <a:t>There’s no easy way to play a modern Jeopardy online and track your progress using a simple login system.</a:t>
            </a:r>
          </a:p>
          <a:p>
            <a:pPr algn="ctr"/>
            <a:endParaRPr lang="en-US" sz="2200" dirty="0"/>
          </a:p>
          <a:p>
            <a:pPr algn="ctr"/>
            <a:r>
              <a:rPr lang="en-US" sz="2200" dirty="0"/>
              <a:t>I want questions that I can answer, and I want to keep track of my high score</a:t>
            </a:r>
          </a:p>
        </p:txBody>
      </p:sp>
      <p:pic>
        <p:nvPicPr>
          <p:cNvPr id="1028" name="Picture 4" descr="thinking face&quot; Emoji - Download for free – Iconduck">
            <a:extLst>
              <a:ext uri="{FF2B5EF4-FFF2-40B4-BE49-F238E27FC236}">
                <a16:creationId xmlns:a16="http://schemas.microsoft.com/office/drawing/2014/main" id="{43719C95-5E1C-71B8-5F2D-D4BF988EF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471" y="3849756"/>
            <a:ext cx="1986769" cy="210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5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60EC-1970-DD84-D572-B2AC292BFE4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E86E0F-F69C-C74B-7530-E2707154B6CC}"/>
              </a:ext>
            </a:extLst>
          </p:cNvPr>
          <p:cNvSpPr>
            <a:spLocks noGrp="1"/>
          </p:cNvSpPr>
          <p:nvPr>
            <p:ph type="body" sz="quarter" idx="13"/>
          </p:nvPr>
        </p:nvSpPr>
        <p:spPr>
          <a:xfrm>
            <a:off x="866355" y="1656383"/>
            <a:ext cx="8324089" cy="4225802"/>
          </a:xfrm>
        </p:spPr>
        <p:txBody>
          <a:bodyPr>
            <a:normAutofit fontScale="85000" lnSpcReduction="10000"/>
          </a:bodyPr>
          <a:lstStyle/>
          <a:p>
            <a:pPr>
              <a:lnSpc>
                <a:spcPct val="150000"/>
              </a:lnSpc>
            </a:pPr>
            <a:r>
              <a:rPr lang="en-US" sz="3000" dirty="0"/>
              <a:t>Our goal with this project was to create a functional good-looking game of Jeopardy using HTML, CSS, and PHP. Players will be able to login and keep an account to track their high score as play the familiar game of Jeopardy where you answer questions for money. The higher the reward of the question, the more difficult the question is. </a:t>
            </a:r>
          </a:p>
        </p:txBody>
      </p:sp>
      <p:sp>
        <p:nvSpPr>
          <p:cNvPr id="4" name="Slide Number Placeholder 3">
            <a:extLst>
              <a:ext uri="{FF2B5EF4-FFF2-40B4-BE49-F238E27FC236}">
                <a16:creationId xmlns:a16="http://schemas.microsoft.com/office/drawing/2014/main" id="{55472536-1E30-D6A8-5F6D-899FC807F86C}"/>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20785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46BA-1A64-195E-2EBF-E362BE8510AA}"/>
              </a:ext>
            </a:extLst>
          </p:cNvPr>
          <p:cNvSpPr>
            <a:spLocks noGrp="1"/>
          </p:cNvSpPr>
          <p:nvPr>
            <p:ph type="title"/>
          </p:nvPr>
        </p:nvSpPr>
        <p:spPr>
          <a:xfrm>
            <a:off x="750627" y="2222041"/>
            <a:ext cx="8297380" cy="1326514"/>
          </a:xfrm>
        </p:spPr>
        <p:txBody>
          <a:bodyPr/>
          <a:lstStyle/>
          <a:p>
            <a:r>
              <a:rPr lang="en-US" dirty="0"/>
              <a:t>Goals</a:t>
            </a:r>
          </a:p>
        </p:txBody>
      </p:sp>
      <p:sp>
        <p:nvSpPr>
          <p:cNvPr id="3" name="Text Placeholder 2">
            <a:extLst>
              <a:ext uri="{FF2B5EF4-FFF2-40B4-BE49-F238E27FC236}">
                <a16:creationId xmlns:a16="http://schemas.microsoft.com/office/drawing/2014/main" id="{EF527BBA-ABFF-43DE-8626-5CE81A869601}"/>
              </a:ext>
            </a:extLst>
          </p:cNvPr>
          <p:cNvSpPr>
            <a:spLocks noGrp="1"/>
          </p:cNvSpPr>
          <p:nvPr>
            <p:ph type="body" sz="quarter" idx="13"/>
          </p:nvPr>
        </p:nvSpPr>
        <p:spPr>
          <a:xfrm>
            <a:off x="3247030" y="400789"/>
            <a:ext cx="6804547" cy="6210958"/>
          </a:xfrm>
        </p:spPr>
        <p:txBody>
          <a:bodyPr/>
          <a:lstStyle/>
          <a:p>
            <a:r>
              <a:rPr lang="en-US" sz="1800" b="0" i="0" u="none" strike="noStrike" dirty="0">
                <a:solidFill>
                  <a:srgbClr val="595959"/>
                </a:solidFill>
                <a:effectLst/>
                <a:latin typeface="Lato" panose="020F0502020204030203" pitchFamily="34" charset="0"/>
              </a:rPr>
              <a:t>To equally distribute the workload amongst our team and coordinate progress using the Scrum methodology </a:t>
            </a:r>
          </a:p>
          <a:p>
            <a:r>
              <a:rPr lang="en-US" sz="1800" b="0" i="0" u="none" strike="noStrike" dirty="0">
                <a:solidFill>
                  <a:srgbClr val="595959"/>
                </a:solidFill>
                <a:effectLst/>
                <a:latin typeface="Lato" panose="020F0502020204030203" pitchFamily="34" charset="0"/>
              </a:rPr>
              <a:t>To have an engaging game experience for the user with stimulating visuals which promote competitiveness and trivia fun, and learning </a:t>
            </a:r>
          </a:p>
          <a:p>
            <a:pPr lvl="1"/>
            <a:r>
              <a:rPr lang="en-US" sz="1800" dirty="0">
                <a:solidFill>
                  <a:srgbClr val="595959"/>
                </a:solidFill>
                <a:latin typeface="Lato" panose="020F0502020204030203" pitchFamily="34" charset="0"/>
              </a:rPr>
              <a:t>Use HTML to create a Jeopardy webpage that will allow the user to interact with different pages and buttons. Showing them questions and displaying their name and score.</a:t>
            </a:r>
          </a:p>
          <a:p>
            <a:pPr lvl="1"/>
            <a:r>
              <a:rPr lang="en-US" sz="1800" b="0" i="0" u="none" strike="noStrike" dirty="0">
                <a:solidFill>
                  <a:srgbClr val="595959"/>
                </a:solidFill>
                <a:effectLst/>
                <a:latin typeface="Lato" panose="020F0502020204030203" pitchFamily="34" charset="0"/>
              </a:rPr>
              <a:t>U</a:t>
            </a:r>
            <a:r>
              <a:rPr lang="en-US" sz="1800" dirty="0">
                <a:solidFill>
                  <a:srgbClr val="595959"/>
                </a:solidFill>
                <a:latin typeface="Lato" panose="020F0502020204030203" pitchFamily="34" charset="0"/>
              </a:rPr>
              <a:t>se PHP to allow the user to answer questions, store data about their login information and keep track of their score and allow users to sign up. </a:t>
            </a:r>
          </a:p>
          <a:p>
            <a:pPr lvl="1"/>
            <a:r>
              <a:rPr lang="en-US" sz="1800" b="0" i="0" u="none" strike="noStrike" dirty="0">
                <a:solidFill>
                  <a:srgbClr val="595959"/>
                </a:solidFill>
                <a:effectLst/>
                <a:latin typeface="Lato" panose="020F0502020204030203" pitchFamily="34" charset="0"/>
              </a:rPr>
              <a:t>Use CSS to amplify the visual aspect of th</a:t>
            </a:r>
            <a:r>
              <a:rPr lang="en-US" sz="1800" dirty="0">
                <a:solidFill>
                  <a:srgbClr val="595959"/>
                </a:solidFill>
                <a:latin typeface="Lato" panose="020F0502020204030203" pitchFamily="34" charset="0"/>
              </a:rPr>
              <a:t>e game to make sure it doesn’t look unappealing. </a:t>
            </a:r>
          </a:p>
          <a:p>
            <a:pPr lvl="1"/>
            <a:r>
              <a:rPr lang="en-US" sz="1800" b="0" i="0" u="none" strike="noStrike" dirty="0">
                <a:solidFill>
                  <a:srgbClr val="595959"/>
                </a:solidFill>
                <a:effectLst/>
                <a:latin typeface="Lato" panose="020F0502020204030203" pitchFamily="34" charset="0"/>
              </a:rPr>
              <a:t>Use </a:t>
            </a:r>
            <a:r>
              <a:rPr lang="en-US" sz="1800" dirty="0">
                <a:solidFill>
                  <a:srgbClr val="595959"/>
                </a:solidFill>
                <a:latin typeface="Lato" panose="020F0502020204030203" pitchFamily="34" charset="0"/>
              </a:rPr>
              <a:t>TXT files to store questions, answers, and users in an accessible easy way. </a:t>
            </a:r>
            <a:endParaRPr lang="en-US" sz="1800" b="0" i="0" u="none" strike="noStrike" dirty="0">
              <a:solidFill>
                <a:srgbClr val="595959"/>
              </a:solidFill>
              <a:effectLst/>
              <a:latin typeface="Lato" panose="020F0502020204030203" pitchFamily="34" charset="0"/>
            </a:endParaRPr>
          </a:p>
          <a:p>
            <a:pPr lvl="1"/>
            <a:endParaRPr lang="en-US" sz="1800" b="0" i="0" u="none" strike="noStrike" dirty="0">
              <a:solidFill>
                <a:srgbClr val="595959"/>
              </a:solidFill>
              <a:effectLst/>
              <a:latin typeface="Lato" panose="020F0502020204030203" pitchFamily="34" charset="0"/>
            </a:endParaRPr>
          </a:p>
        </p:txBody>
      </p:sp>
      <p:sp>
        <p:nvSpPr>
          <p:cNvPr id="4" name="Slide Number Placeholder 3">
            <a:extLst>
              <a:ext uri="{FF2B5EF4-FFF2-40B4-BE49-F238E27FC236}">
                <a16:creationId xmlns:a16="http://schemas.microsoft.com/office/drawing/2014/main" id="{646E9595-A90E-D166-4D49-F2B0B0FBF8CE}"/>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321611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093F-DD93-727E-18C1-9603230FDB40}"/>
              </a:ext>
            </a:extLst>
          </p:cNvPr>
          <p:cNvSpPr>
            <a:spLocks noGrp="1"/>
          </p:cNvSpPr>
          <p:nvPr>
            <p:ph type="ctrTitle"/>
          </p:nvPr>
        </p:nvSpPr>
        <p:spPr/>
        <p:txBody>
          <a:bodyPr/>
          <a:lstStyle/>
          <a:p>
            <a:pPr algn="ctr"/>
            <a:r>
              <a:rPr lang="en-US" dirty="0"/>
              <a:t>SCRUM METHODOLOGY</a:t>
            </a:r>
          </a:p>
        </p:txBody>
      </p:sp>
    </p:spTree>
    <p:extLst>
      <p:ext uri="{BB962C8B-B14F-4D97-AF65-F5344CB8AC3E}">
        <p14:creationId xmlns:p14="http://schemas.microsoft.com/office/powerpoint/2010/main" val="991809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1347C4-B034-55DF-E449-FCA7976B6E12}"/>
              </a:ext>
            </a:extLst>
          </p:cNvPr>
          <p:cNvPicPr>
            <a:picLocks noChangeAspect="1"/>
          </p:cNvPicPr>
          <p:nvPr/>
        </p:nvPicPr>
        <p:blipFill>
          <a:blip r:embed="rId2"/>
          <a:stretch>
            <a:fillRect/>
          </a:stretch>
        </p:blipFill>
        <p:spPr>
          <a:xfrm>
            <a:off x="0" y="0"/>
            <a:ext cx="7142945" cy="6858000"/>
          </a:xfrm>
          <a:prstGeom prst="rect">
            <a:avLst/>
          </a:prstGeom>
        </p:spPr>
      </p:pic>
      <p:pic>
        <p:nvPicPr>
          <p:cNvPr id="10" name="Picture 9">
            <a:extLst>
              <a:ext uri="{FF2B5EF4-FFF2-40B4-BE49-F238E27FC236}">
                <a16:creationId xmlns:a16="http://schemas.microsoft.com/office/drawing/2014/main" id="{42B32A60-62B8-D612-8FA5-8585473F81E3}"/>
              </a:ext>
            </a:extLst>
          </p:cNvPr>
          <p:cNvPicPr>
            <a:picLocks noChangeAspect="1"/>
          </p:cNvPicPr>
          <p:nvPr/>
        </p:nvPicPr>
        <p:blipFill>
          <a:blip r:embed="rId3"/>
          <a:srcRect r="27188"/>
          <a:stretch/>
        </p:blipFill>
        <p:spPr>
          <a:xfrm>
            <a:off x="7142945" y="115294"/>
            <a:ext cx="5151726" cy="6627412"/>
          </a:xfrm>
          <a:prstGeom prst="rect">
            <a:avLst/>
          </a:prstGeom>
        </p:spPr>
      </p:pic>
    </p:spTree>
    <p:extLst>
      <p:ext uri="{BB962C8B-B14F-4D97-AF65-F5344CB8AC3E}">
        <p14:creationId xmlns:p14="http://schemas.microsoft.com/office/powerpoint/2010/main" val="264560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4A3C4C-70D2-2E36-614C-B8C047398596}"/>
              </a:ext>
            </a:extLst>
          </p:cNvPr>
          <p:cNvPicPr>
            <a:picLocks noChangeAspect="1"/>
          </p:cNvPicPr>
          <p:nvPr/>
        </p:nvPicPr>
        <p:blipFill>
          <a:blip r:embed="rId2"/>
          <a:stretch>
            <a:fillRect/>
          </a:stretch>
        </p:blipFill>
        <p:spPr>
          <a:xfrm>
            <a:off x="1404283" y="1514208"/>
            <a:ext cx="9383434" cy="3829584"/>
          </a:xfrm>
          <a:prstGeom prst="rect">
            <a:avLst/>
          </a:prstGeom>
        </p:spPr>
      </p:pic>
    </p:spTree>
    <p:extLst>
      <p:ext uri="{BB962C8B-B14F-4D97-AF65-F5344CB8AC3E}">
        <p14:creationId xmlns:p14="http://schemas.microsoft.com/office/powerpoint/2010/main" val="302878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0B54-00DB-EEE4-9CF2-E5B5C2F5E1AC}"/>
              </a:ext>
            </a:extLst>
          </p:cNvPr>
          <p:cNvSpPr>
            <a:spLocks noGrp="1"/>
          </p:cNvSpPr>
          <p:nvPr>
            <p:ph type="title"/>
          </p:nvPr>
        </p:nvSpPr>
        <p:spPr>
          <a:xfrm>
            <a:off x="5788925" y="2720422"/>
            <a:ext cx="5641897" cy="2793274"/>
          </a:xfrm>
        </p:spPr>
        <p:txBody>
          <a:bodyPr>
            <a:normAutofit/>
          </a:bodyPr>
          <a:lstStyle/>
          <a:p>
            <a:pPr algn="ctr"/>
            <a:r>
              <a:rPr lang="en-US" sz="5000" dirty="0"/>
              <a:t>Demo</a:t>
            </a:r>
            <a:br>
              <a:rPr lang="en-US" sz="5000" dirty="0"/>
            </a:br>
            <a:br>
              <a:rPr lang="en-US" sz="5000" dirty="0"/>
            </a:br>
            <a:r>
              <a:rPr lang="en-US" sz="2000" dirty="0"/>
              <a:t>link: </a:t>
            </a:r>
            <a:r>
              <a:rPr lang="en-US" sz="2000" dirty="0">
                <a:hlinkClick r:id="rId2"/>
              </a:rPr>
              <a:t>https://codd.cs.gsu.edu/~ykarim1/jeopardywebapp-main/mainpage.php</a:t>
            </a:r>
            <a:r>
              <a:rPr lang="en-US" sz="2000" dirty="0"/>
              <a:t> </a:t>
            </a:r>
          </a:p>
        </p:txBody>
      </p:sp>
    </p:spTree>
    <p:extLst>
      <p:ext uri="{BB962C8B-B14F-4D97-AF65-F5344CB8AC3E}">
        <p14:creationId xmlns:p14="http://schemas.microsoft.com/office/powerpoint/2010/main" val="1276230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AC89-9677-3285-B426-6AB10CC3114A}"/>
              </a:ext>
            </a:extLst>
          </p:cNvPr>
          <p:cNvSpPr>
            <a:spLocks noGrp="1"/>
          </p:cNvSpPr>
          <p:nvPr>
            <p:ph type="title"/>
          </p:nvPr>
        </p:nvSpPr>
        <p:spPr>
          <a:xfrm>
            <a:off x="6571923" y="224973"/>
            <a:ext cx="3442934" cy="1075776"/>
          </a:xfrm>
        </p:spPr>
        <p:txBody>
          <a:bodyPr/>
          <a:lstStyle/>
          <a:p>
            <a:r>
              <a:rPr lang="en-US" dirty="0"/>
              <a:t>So how?</a:t>
            </a:r>
          </a:p>
        </p:txBody>
      </p:sp>
      <p:pic>
        <p:nvPicPr>
          <p:cNvPr id="5" name="Picture 4">
            <a:extLst>
              <a:ext uri="{FF2B5EF4-FFF2-40B4-BE49-F238E27FC236}">
                <a16:creationId xmlns:a16="http://schemas.microsoft.com/office/drawing/2014/main" id="{9EEFE64C-CB7A-D713-C2FE-ECAAF233AA58}"/>
              </a:ext>
            </a:extLst>
          </p:cNvPr>
          <p:cNvPicPr>
            <a:picLocks noChangeAspect="1"/>
          </p:cNvPicPr>
          <p:nvPr/>
        </p:nvPicPr>
        <p:blipFill>
          <a:blip r:embed="rId3"/>
          <a:stretch>
            <a:fillRect/>
          </a:stretch>
        </p:blipFill>
        <p:spPr>
          <a:xfrm>
            <a:off x="0" y="0"/>
            <a:ext cx="5708206" cy="3468689"/>
          </a:xfrm>
          <a:prstGeom prst="rect">
            <a:avLst/>
          </a:prstGeom>
        </p:spPr>
      </p:pic>
      <p:pic>
        <p:nvPicPr>
          <p:cNvPr id="9" name="Picture 8">
            <a:extLst>
              <a:ext uri="{FF2B5EF4-FFF2-40B4-BE49-F238E27FC236}">
                <a16:creationId xmlns:a16="http://schemas.microsoft.com/office/drawing/2014/main" id="{92BF0CEC-0597-9888-EFC3-2C8EBAD5BC78}"/>
              </a:ext>
            </a:extLst>
          </p:cNvPr>
          <p:cNvPicPr>
            <a:picLocks noChangeAspect="1"/>
          </p:cNvPicPr>
          <p:nvPr/>
        </p:nvPicPr>
        <p:blipFill>
          <a:blip r:embed="rId4"/>
          <a:stretch>
            <a:fillRect/>
          </a:stretch>
        </p:blipFill>
        <p:spPr>
          <a:xfrm>
            <a:off x="1" y="3469376"/>
            <a:ext cx="5370286" cy="3388623"/>
          </a:xfrm>
          <a:prstGeom prst="rect">
            <a:avLst/>
          </a:prstGeom>
        </p:spPr>
      </p:pic>
    </p:spTree>
    <p:extLst>
      <p:ext uri="{BB962C8B-B14F-4D97-AF65-F5344CB8AC3E}">
        <p14:creationId xmlns:p14="http://schemas.microsoft.com/office/powerpoint/2010/main" val="359208177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{74913DB2-0A06-4208-B885-35D96C27D435}tf16411248_win32</Template>
  <TotalTime>280</TotalTime>
  <Words>854</Words>
  <Application>Microsoft Office PowerPoint</Application>
  <PresentationFormat>Widescreen</PresentationFormat>
  <Paragraphs>79</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Avenir Next LT Pro Light</vt:lpstr>
      <vt:lpstr>Calibri</vt:lpstr>
      <vt:lpstr>Lato</vt:lpstr>
      <vt:lpstr>Posterama</vt:lpstr>
      <vt:lpstr>Wingdings</vt:lpstr>
      <vt:lpstr>Custom</vt:lpstr>
      <vt:lpstr>JeoPARDY! Project</vt:lpstr>
      <vt:lpstr>PowerPoint Presentation</vt:lpstr>
      <vt:lpstr>Introduction</vt:lpstr>
      <vt:lpstr>Goals</vt:lpstr>
      <vt:lpstr>SCRUM METHODOLOGY</vt:lpstr>
      <vt:lpstr>PowerPoint Presentation</vt:lpstr>
      <vt:lpstr>PowerPoint Presentation</vt:lpstr>
      <vt:lpstr>Demo  link: https://codd.cs.gsu.edu/~ykarim1/jeopardywebapp-main/mainpage.php </vt:lpstr>
      <vt:lpstr>So how?</vt:lpstr>
      <vt:lpstr>MAINPAGE.PHP</vt:lpstr>
      <vt:lpstr>Login.php</vt:lpstr>
      <vt:lpstr>Account system php</vt:lpstr>
      <vt:lpstr>PowerPoint Presentation</vt:lpstr>
      <vt:lpstr>Table</vt:lpstr>
      <vt:lpstr>Table</vt:lpstr>
      <vt:lpstr>How does answering a question work?</vt:lpstr>
      <vt:lpstr>Leaderboard </vt:lpstr>
      <vt:lpstr>Features to be implemented later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Rumon Karim</dc:creator>
  <cp:lastModifiedBy>Rumon Karim</cp:lastModifiedBy>
  <cp:revision>1</cp:revision>
  <dcterms:created xsi:type="dcterms:W3CDTF">2024-11-10T20:12:05Z</dcterms:created>
  <dcterms:modified xsi:type="dcterms:W3CDTF">2024-11-11T00:52:57Z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